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Poppins Bold" charset="1" panose="00000800000000000000"/>
      <p:regular r:id="rId7"/>
    </p:embeddedFont>
    <p:embeddedFont>
      <p:font typeface="Roboto" charset="1" panose="02000000000000000000"/>
      <p:regular r:id="rId8"/>
    </p:embeddedFont>
    <p:embeddedFont>
      <p:font typeface="Roboto Bold" charset="1" panose="02000000000000000000"/>
      <p:regular r:id="rId9"/>
    </p:embeddedFont>
    <p:embeddedFont>
      <p:font typeface="Arimo" charset="1" panose="020B0604020202020204"/>
      <p:regular r:id="rId10"/>
    </p:embeddedFont>
    <p:embeddedFont>
      <p:font typeface="Poppins" charset="1" panose="00000500000000000000"/>
      <p:regular r:id="rId11"/>
    </p:embeddedFont>
    <p:embeddedFont>
      <p:font typeface="Arimo Bold" charset="1" panose="020B0704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3443" y="0"/>
            <a:ext cx="7228269" cy="10058400"/>
          </a:xfrm>
          <a:custGeom>
            <a:avLst/>
            <a:gdLst/>
            <a:ahLst/>
            <a:cxnLst/>
            <a:rect r="r" b="b" t="t" l="l"/>
            <a:pathLst>
              <a:path h="10058400" w="7228269">
                <a:moveTo>
                  <a:pt x="0" y="0"/>
                </a:moveTo>
                <a:lnTo>
                  <a:pt x="7228270" y="0"/>
                </a:lnTo>
                <a:lnTo>
                  <a:pt x="722827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3443" y="0"/>
            <a:ext cx="7228269" cy="10058400"/>
          </a:xfrm>
          <a:custGeom>
            <a:avLst/>
            <a:gdLst/>
            <a:ahLst/>
            <a:cxnLst/>
            <a:rect r="r" b="b" t="t" l="l"/>
            <a:pathLst>
              <a:path h="10058400" w="7228269">
                <a:moveTo>
                  <a:pt x="0" y="0"/>
                </a:moveTo>
                <a:lnTo>
                  <a:pt x="7228270" y="0"/>
                </a:lnTo>
                <a:lnTo>
                  <a:pt x="722827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3443" y="0"/>
            <a:ext cx="7228269" cy="4194215"/>
          </a:xfrm>
          <a:custGeom>
            <a:avLst/>
            <a:gdLst/>
            <a:ahLst/>
            <a:cxnLst/>
            <a:rect r="r" b="b" t="t" l="l"/>
            <a:pathLst>
              <a:path h="4194215" w="7228269">
                <a:moveTo>
                  <a:pt x="0" y="0"/>
                </a:moveTo>
                <a:lnTo>
                  <a:pt x="7228270" y="0"/>
                </a:lnTo>
                <a:lnTo>
                  <a:pt x="7228270" y="4194215"/>
                </a:lnTo>
                <a:lnTo>
                  <a:pt x="0" y="4194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3443" y="2549047"/>
            <a:ext cx="7228269" cy="3904864"/>
          </a:xfrm>
          <a:custGeom>
            <a:avLst/>
            <a:gdLst/>
            <a:ahLst/>
            <a:cxnLst/>
            <a:rect r="r" b="b" t="t" l="l"/>
            <a:pathLst>
              <a:path h="3904864" w="7228269">
                <a:moveTo>
                  <a:pt x="0" y="0"/>
                </a:moveTo>
                <a:lnTo>
                  <a:pt x="7228270" y="0"/>
                </a:lnTo>
                <a:lnTo>
                  <a:pt x="7228270" y="3904863"/>
                </a:lnTo>
                <a:lnTo>
                  <a:pt x="0" y="3904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91054" y="2356146"/>
            <a:ext cx="1504626" cy="5740177"/>
          </a:xfrm>
          <a:custGeom>
            <a:avLst/>
            <a:gdLst/>
            <a:ahLst/>
            <a:cxnLst/>
            <a:rect r="r" b="b" t="t" l="l"/>
            <a:pathLst>
              <a:path h="5740177" w="1504626">
                <a:moveTo>
                  <a:pt x="0" y="0"/>
                </a:moveTo>
                <a:lnTo>
                  <a:pt x="1504627" y="0"/>
                </a:lnTo>
                <a:lnTo>
                  <a:pt x="1504627" y="5740177"/>
                </a:lnTo>
                <a:lnTo>
                  <a:pt x="0" y="5740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00636" y="4480811"/>
            <a:ext cx="292107" cy="344466"/>
          </a:xfrm>
          <a:custGeom>
            <a:avLst/>
            <a:gdLst/>
            <a:ahLst/>
            <a:cxnLst/>
            <a:rect r="r" b="b" t="t" l="l"/>
            <a:pathLst>
              <a:path h="344466" w="292107">
                <a:moveTo>
                  <a:pt x="0" y="0"/>
                </a:moveTo>
                <a:lnTo>
                  <a:pt x="292107" y="0"/>
                </a:lnTo>
                <a:lnTo>
                  <a:pt x="292107" y="344465"/>
                </a:lnTo>
                <a:lnTo>
                  <a:pt x="0" y="3444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00636" y="4108788"/>
            <a:ext cx="292107" cy="344466"/>
          </a:xfrm>
          <a:custGeom>
            <a:avLst/>
            <a:gdLst/>
            <a:ahLst/>
            <a:cxnLst/>
            <a:rect r="r" b="b" t="t" l="l"/>
            <a:pathLst>
              <a:path h="344466" w="292107">
                <a:moveTo>
                  <a:pt x="0" y="0"/>
                </a:moveTo>
                <a:lnTo>
                  <a:pt x="292107" y="0"/>
                </a:lnTo>
                <a:lnTo>
                  <a:pt x="292107" y="344465"/>
                </a:lnTo>
                <a:lnTo>
                  <a:pt x="0" y="3444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900636" y="3736764"/>
            <a:ext cx="292107" cy="344466"/>
          </a:xfrm>
          <a:custGeom>
            <a:avLst/>
            <a:gdLst/>
            <a:ahLst/>
            <a:cxnLst/>
            <a:rect r="r" b="b" t="t" l="l"/>
            <a:pathLst>
              <a:path h="344466" w="292107">
                <a:moveTo>
                  <a:pt x="0" y="0"/>
                </a:moveTo>
                <a:lnTo>
                  <a:pt x="292107" y="0"/>
                </a:lnTo>
                <a:lnTo>
                  <a:pt x="292107" y="344466"/>
                </a:lnTo>
                <a:lnTo>
                  <a:pt x="0" y="3444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2995" y="4557971"/>
            <a:ext cx="190145" cy="192901"/>
          </a:xfrm>
          <a:custGeom>
            <a:avLst/>
            <a:gdLst/>
            <a:ahLst/>
            <a:cxnLst/>
            <a:rect r="r" b="b" t="t" l="l"/>
            <a:pathLst>
              <a:path h="192901" w="190145">
                <a:moveTo>
                  <a:pt x="0" y="0"/>
                </a:moveTo>
                <a:lnTo>
                  <a:pt x="190145" y="0"/>
                </a:lnTo>
                <a:lnTo>
                  <a:pt x="190145" y="192901"/>
                </a:lnTo>
                <a:lnTo>
                  <a:pt x="0" y="1929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955750" y="4199726"/>
            <a:ext cx="184634" cy="165344"/>
          </a:xfrm>
          <a:custGeom>
            <a:avLst/>
            <a:gdLst/>
            <a:ahLst/>
            <a:cxnLst/>
            <a:rect r="r" b="b" t="t" l="l"/>
            <a:pathLst>
              <a:path h="165344" w="184634">
                <a:moveTo>
                  <a:pt x="0" y="0"/>
                </a:moveTo>
                <a:lnTo>
                  <a:pt x="184634" y="0"/>
                </a:lnTo>
                <a:lnTo>
                  <a:pt x="184634" y="165344"/>
                </a:lnTo>
                <a:lnTo>
                  <a:pt x="0" y="1653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964017" y="3824948"/>
            <a:ext cx="168099" cy="170855"/>
          </a:xfrm>
          <a:custGeom>
            <a:avLst/>
            <a:gdLst/>
            <a:ahLst/>
            <a:cxnLst/>
            <a:rect r="r" b="b" t="t" l="l"/>
            <a:pathLst>
              <a:path h="170855" w="168099">
                <a:moveTo>
                  <a:pt x="0" y="0"/>
                </a:moveTo>
                <a:lnTo>
                  <a:pt x="168100" y="0"/>
                </a:lnTo>
                <a:lnTo>
                  <a:pt x="168100" y="170855"/>
                </a:lnTo>
                <a:lnTo>
                  <a:pt x="0" y="1708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092488" y="564180"/>
            <a:ext cx="13779" cy="760580"/>
          </a:xfrm>
          <a:custGeom>
            <a:avLst/>
            <a:gdLst/>
            <a:ahLst/>
            <a:cxnLst/>
            <a:rect r="r" b="b" t="t" l="l"/>
            <a:pathLst>
              <a:path h="760580" w="13779">
                <a:moveTo>
                  <a:pt x="0" y="0"/>
                </a:moveTo>
                <a:lnTo>
                  <a:pt x="13778" y="0"/>
                </a:lnTo>
                <a:lnTo>
                  <a:pt x="13778" y="760580"/>
                </a:lnTo>
                <a:lnTo>
                  <a:pt x="0" y="76058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1413" y="9038781"/>
            <a:ext cx="195657" cy="35824"/>
          </a:xfrm>
          <a:custGeom>
            <a:avLst/>
            <a:gdLst/>
            <a:ahLst/>
            <a:cxnLst/>
            <a:rect r="r" b="b" t="t" l="l"/>
            <a:pathLst>
              <a:path h="35824" w="195657">
                <a:moveTo>
                  <a:pt x="0" y="0"/>
                </a:moveTo>
                <a:lnTo>
                  <a:pt x="195656" y="0"/>
                </a:lnTo>
                <a:lnTo>
                  <a:pt x="195656" y="35825"/>
                </a:lnTo>
                <a:lnTo>
                  <a:pt x="0" y="358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5400000">
            <a:off x="-361751" y="4537212"/>
            <a:ext cx="5305711" cy="1329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4"/>
              </a:lnSpc>
            </a:pPr>
            <a:r>
              <a:rPr lang="en-US" b="true" sz="13989" spc="-699">
                <a:solidFill>
                  <a:srgbClr val="FFFEFF"/>
                </a:solidFill>
                <a:latin typeface="Poppins Bold"/>
                <a:ea typeface="Poppins Bold"/>
                <a:cs typeface="Poppins Bold"/>
                <a:sym typeface="Poppins Bold"/>
              </a:rPr>
              <a:t>VALUE</a:t>
            </a:r>
          </a:p>
        </p:txBody>
      </p:sp>
      <p:sp>
        <p:nvSpPr>
          <p:cNvPr name="Freeform 16" id="16"/>
          <p:cNvSpPr/>
          <p:nvPr/>
        </p:nvSpPr>
        <p:spPr>
          <a:xfrm flipH="true" flipV="false" rot="0">
            <a:off x="1798390" y="4654421"/>
            <a:ext cx="5318419" cy="3068331"/>
          </a:xfrm>
          <a:custGeom>
            <a:avLst/>
            <a:gdLst/>
            <a:ahLst/>
            <a:cxnLst/>
            <a:rect r="r" b="b" t="t" l="l"/>
            <a:pathLst>
              <a:path h="3068331" w="5318419">
                <a:moveTo>
                  <a:pt x="5318418" y="0"/>
                </a:moveTo>
                <a:lnTo>
                  <a:pt x="0" y="0"/>
                </a:lnTo>
                <a:lnTo>
                  <a:pt x="0" y="3068331"/>
                </a:lnTo>
                <a:lnTo>
                  <a:pt x="5318418" y="3068331"/>
                </a:lnTo>
                <a:lnTo>
                  <a:pt x="5318418" y="0"/>
                </a:lnTo>
                <a:close/>
              </a:path>
            </a:pathLst>
          </a:custGeom>
          <a:blipFill>
            <a:blip r:embed="rId15"/>
            <a:stretch>
              <a:fillRect l="-2792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280881" y="8361101"/>
            <a:ext cx="2189059" cy="649834"/>
            <a:chOff x="0" y="0"/>
            <a:chExt cx="2918745" cy="86644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61483" cy="866446"/>
            </a:xfrm>
            <a:custGeom>
              <a:avLst/>
              <a:gdLst/>
              <a:ahLst/>
              <a:cxnLst/>
              <a:rect r="r" b="b" t="t" l="l"/>
              <a:pathLst>
                <a:path h="866446" w="861483">
                  <a:moveTo>
                    <a:pt x="0" y="0"/>
                  </a:moveTo>
                  <a:lnTo>
                    <a:pt x="861483" y="0"/>
                  </a:lnTo>
                  <a:lnTo>
                    <a:pt x="861483" y="866446"/>
                  </a:lnTo>
                  <a:lnTo>
                    <a:pt x="0" y="866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7992" t="-40819" r="-49148" b="-55192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930167" y="174013"/>
              <a:ext cx="1988578" cy="5469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497"/>
                </a:lnSpc>
              </a:pPr>
              <a:r>
                <a:rPr lang="en-US" sz="1610" spc="8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Drive</a:t>
              </a:r>
              <a:r>
                <a:rPr lang="en-US" b="true" sz="1610" spc="86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Value</a:t>
              </a:r>
            </a:p>
            <a:p>
              <a:pPr algn="just">
                <a:lnSpc>
                  <a:spcPts val="1497"/>
                </a:lnSpc>
              </a:pPr>
              <a:r>
                <a:rPr lang="en-US" sz="1610" spc="83">
                  <a:solidFill>
                    <a:srgbClr val="CD171E"/>
                  </a:solidFill>
                  <a:latin typeface="Roboto"/>
                  <a:ea typeface="Roboto"/>
                  <a:cs typeface="Roboto"/>
                  <a:sym typeface="Roboto"/>
                </a:rPr>
                <a:t>Protection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-5400000">
            <a:off x="5190690" y="3587886"/>
            <a:ext cx="2211960" cy="262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6"/>
              </a:lnSpc>
            </a:pPr>
            <a:r>
              <a:rPr lang="en-US" sz="946">
                <a:solidFill>
                  <a:srgbClr val="010203"/>
                </a:solidFill>
                <a:latin typeface="Arimo"/>
                <a:ea typeface="Arimo"/>
                <a:cs typeface="Arimo"/>
                <a:sym typeface="Arimo"/>
              </a:rPr>
              <a:t>ACCIDENT COVERAGE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1046" y="548348"/>
            <a:ext cx="2865775" cy="1505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4"/>
              </a:lnSpc>
            </a:pPr>
            <a:r>
              <a:rPr lang="en-US" sz="4158" spc="-207" b="true">
                <a:solidFill>
                  <a:srgbClr val="FFFEFF"/>
                </a:solidFill>
                <a:latin typeface="Poppins Bold"/>
                <a:ea typeface="Poppins Bold"/>
                <a:cs typeface="Poppins Bold"/>
                <a:sym typeface="Poppins Bold"/>
              </a:rPr>
              <a:t>Diminished</a:t>
            </a:r>
          </a:p>
          <a:p>
            <a:pPr algn="l">
              <a:lnSpc>
                <a:spcPts val="3784"/>
              </a:lnSpc>
            </a:pPr>
            <a:r>
              <a:rPr lang="en-US" sz="4158" spc="-207" b="true">
                <a:solidFill>
                  <a:srgbClr val="FFFEFF"/>
                </a:solidFill>
                <a:latin typeface="Poppins Bold"/>
                <a:ea typeface="Poppins Bold"/>
                <a:cs typeface="Poppins Bold"/>
                <a:sym typeface="Poppins Bold"/>
              </a:rPr>
              <a:t>Value</a:t>
            </a:r>
          </a:p>
          <a:p>
            <a:pPr algn="l">
              <a:lnSpc>
                <a:spcPts val="3784"/>
              </a:lnSpc>
            </a:pPr>
            <a:r>
              <a:rPr lang="en-US" sz="4158" spc="-207">
                <a:solidFill>
                  <a:srgbClr val="FFFEFF"/>
                </a:solidFill>
                <a:latin typeface="Poppins"/>
                <a:ea typeface="Poppins"/>
                <a:cs typeface="Poppins"/>
                <a:sym typeface="Poppins"/>
              </a:rPr>
              <a:t>Protection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401933" y="524572"/>
            <a:ext cx="2458361" cy="763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2"/>
              </a:lnSpc>
            </a:pPr>
            <a:r>
              <a:rPr lang="en-US" sz="1627">
                <a:solidFill>
                  <a:srgbClr val="FFFEFF"/>
                </a:solidFill>
                <a:latin typeface="Arimo"/>
                <a:ea typeface="Arimo"/>
                <a:cs typeface="Arimo"/>
                <a:sym typeface="Arimo"/>
              </a:rPr>
              <a:t>Car value protection you can count on when it matters most.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1157" y="8398285"/>
            <a:ext cx="3943509" cy="556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0"/>
              </a:lnSpc>
            </a:pPr>
            <a:r>
              <a:rPr lang="en-US" sz="1175">
                <a:solidFill>
                  <a:srgbClr val="010203"/>
                </a:solidFill>
                <a:latin typeface="Arimo"/>
                <a:ea typeface="Arimo"/>
                <a:cs typeface="Arimo"/>
                <a:sym typeface="Arimo"/>
              </a:rPr>
              <a:t>O</a:t>
            </a:r>
            <a:r>
              <a:rPr lang="en-US" sz="1175">
                <a:solidFill>
                  <a:srgbClr val="010203"/>
                </a:solidFill>
                <a:latin typeface="Arimo"/>
                <a:ea typeface="Arimo"/>
                <a:cs typeface="Arimo"/>
                <a:sym typeface="Arimo"/>
              </a:rPr>
              <a:t>ur Car Value Protection plan safeguards your vehicle’s worth by covering the hidden losses standard insurance often overlooks, giving you lasting confidence on the road.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7266" y="9146091"/>
            <a:ext cx="4202817" cy="2272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5"/>
              </a:lnSpc>
            </a:pPr>
            <a:r>
              <a:rPr lang="en-US" b="true" sz="1446">
                <a:solidFill>
                  <a:srgbClr val="CB1724"/>
                </a:solidFill>
                <a:latin typeface="Arimo Bold"/>
                <a:ea typeface="Arimo Bold"/>
                <a:cs typeface="Arimo Bold"/>
                <a:sym typeface="Arimo Bold"/>
              </a:rPr>
              <a:t>www.drivevalueprotection.net | (561) 213-3324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DAGx86wNUAo</dc:identifier>
  <dcterms:modified xsi:type="dcterms:W3CDTF">2011-08-01T06:04:30Z</dcterms:modified>
  <cp:revision>1</cp:revision>
  <dc:title>DVP Flyer</dc:title>
</cp:coreProperties>
</file>